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9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FE42" initials="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27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570" y="17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650A6-6F7B-4D1C-9364-2021AFB13254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30C50-24D2-469C-BEF3-7B15DD2C7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35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4D6BE-AC22-4B0B-AA3C-4585EBFD5F12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ADBB7-6F5A-46D7-BFFD-DFAFC062D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2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28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9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70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68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513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661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31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68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613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DBB7-6F5A-46D7-BFFD-DFAFC062DB1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4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B2F92F-52F0-48C1-889B-2F8190691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6C0DCF-6428-46CB-B41D-13B10C4D2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C1AFC-A6AA-4280-BBD9-8469ACE4E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1F5D3C-09A7-4E08-A1BD-ACCAED93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B40052-4766-4C86-8CED-F245C513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82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0A154-7ECE-40EA-B244-73F5513A5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DD243D-FA4D-4690-97E8-AE8358FA3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8E0570-2AF0-444C-A9A9-2320E806C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C60E50-764F-497B-B767-232920BF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09CE6-87AA-4F53-BEBC-92B0B881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2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933B22-E4D8-4101-96AF-A4F3FEFB5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519E65-636D-4448-8123-4F9333640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9DF13-3B05-4490-A868-DBA1E3C53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BD14B-EE1A-4C83-9BE8-CD1AA33F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5E3798-5972-4A70-93EA-4680141F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0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F3A3C-F0C5-4006-BE83-79F7F43E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3671FB-1602-4C83-9FCD-611A12543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A5061-7154-4E80-82D1-DC57D118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2CFCB8-CFAA-433C-9E9A-70AD54F6A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7E407E-2494-47C2-9CEE-F137F29B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06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1A5DD6-E671-4374-B45B-77BBF56DF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896D57-1F36-46D6-8042-CA843122B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6CDE0A-192F-4E14-9CA2-42EBBFCD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B26C85-367F-43A8-9293-D0246213D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CD2340-53C3-4CB9-B49E-E0C9FF161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22809C-E675-4D55-A322-4981DE914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1B37A-1962-4BB1-9380-95F9DBE457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A2705E-DD94-47EA-8962-368D92293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1E93E1-47FF-4EAC-8A7D-851BD9E1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7E4656-9EFA-4937-8FBA-6EF9F3A5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F0B81C-38A3-40F9-BF7E-B086C2AC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668063-9830-403D-A443-8598E1F0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23F048-CCFE-44FA-8601-1D66C0A52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809E1D-EDC9-438D-92AA-22D0E8B49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6EE5B86-1510-4B94-BA78-4934EFDE8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F125B4-0358-4A4B-9D3B-A84A94E48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568D9E-7946-4F9F-98EB-FA18026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BE1B1F-BC7F-4644-BB7F-3F94D9DA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7A1987-0909-4071-BB96-44BF6F17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57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578F39-F0A5-4443-94BE-E880E5FED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292E5-0BD7-4EB7-B7B7-856345D5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8B303D-6FBC-41BF-8664-3DFDCBF2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84F566-441F-4374-B0DF-8B2A3D615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4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765CFD-59E5-48EA-BC27-198A1DD7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327E53-E47F-4B6F-9663-6FAFF641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9A325C-9525-4FF3-AF10-82293C9C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73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221132-CC46-4223-B50D-E01A4EBAD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72E902-DCA6-4779-9279-0698E99F4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6BD6DA-C643-4FC9-80C5-092FB3DF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3568AF-136C-44E3-89FF-84888CCE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C664E9-6594-4D46-8C5E-3B835B61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718997-8D17-4A72-B89F-3DFD5944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15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58013-9C18-40E9-85FD-0C42F6FB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FDED09F-79EC-4FF4-B5F6-24F06CEFD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D7FA67-5484-4301-A179-EEBAA9E23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57B866-8ECF-4782-A4E7-3E13A0EDC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C68303-B20C-4E1B-B6E7-A29011D6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E89964-A546-43D1-89E1-7E471D59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7D74C2-5814-4588-99CB-B5118C20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3D1326-AD78-4604-A0F3-0D90F5C52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D81DC8-15FA-4DFC-B71F-32C63F1E4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6D6F0-15C0-4972-A44C-3ED348CB18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F9904-5492-49C6-A55F-8E354AFEB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ECFE11-F896-4F4E-A814-454DB04C2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3B1A-64FA-4377-B996-EF5BE53354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19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70A2D4-5DF4-4F6B-8BD5-4028721CC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</a:rPr>
              <a:t>介護・医療連携推進会議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84584-C30B-4E42-BE8C-1ADFD8F15D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n-ea"/>
              </a:rPr>
              <a:t>定期巡回・随時対応型訪問介護看護わかば定期巡回かすみがせき　</a:t>
            </a:r>
            <a:endParaRPr kumimoji="1"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sz="2000" dirty="0">
                <a:latin typeface="+mn-ea"/>
              </a:rPr>
              <a:t>開催日時：令和 </a:t>
            </a:r>
            <a:r>
              <a:rPr lang="en-US" altLang="ja-JP" sz="2000" dirty="0">
                <a:latin typeface="+mn-ea"/>
              </a:rPr>
              <a:t>6</a:t>
            </a:r>
            <a:r>
              <a:rPr lang="ja-JP" altLang="en-US" sz="2000" dirty="0">
                <a:latin typeface="+mn-ea"/>
              </a:rPr>
              <a:t>年 </a:t>
            </a:r>
            <a:r>
              <a:rPr lang="en-US" altLang="ja-JP" sz="2000" dirty="0">
                <a:latin typeface="+mn-ea"/>
              </a:rPr>
              <a:t>11</a:t>
            </a:r>
            <a:r>
              <a:rPr lang="ja-JP" altLang="en-US" sz="2000" dirty="0">
                <a:latin typeface="+mn-ea"/>
              </a:rPr>
              <a:t>月 </a:t>
            </a:r>
            <a:r>
              <a:rPr lang="en-US" altLang="ja-JP" sz="2000" dirty="0">
                <a:latin typeface="+mn-ea"/>
              </a:rPr>
              <a:t>25</a:t>
            </a:r>
            <a:r>
              <a:rPr lang="ja-JP" altLang="en-US" sz="2000" dirty="0">
                <a:latin typeface="+mn-ea"/>
              </a:rPr>
              <a:t>日（月）午後</a:t>
            </a:r>
            <a:r>
              <a:rPr lang="en-US" altLang="ja-JP" sz="2000" dirty="0">
                <a:latin typeface="+mn-ea"/>
              </a:rPr>
              <a:t>14</a:t>
            </a:r>
            <a:r>
              <a:rPr lang="ja-JP" altLang="en-US" sz="2000" dirty="0">
                <a:latin typeface="+mn-ea"/>
              </a:rPr>
              <a:t>時～</a:t>
            </a:r>
            <a:endParaRPr lang="en-US" altLang="ja-JP" sz="2000" dirty="0">
              <a:latin typeface="+mn-ea"/>
            </a:endParaRPr>
          </a:p>
          <a:p>
            <a:r>
              <a:rPr kumimoji="1" lang="ja-JP" altLang="en-US" sz="2000" dirty="0">
                <a:latin typeface="+mn-ea"/>
              </a:rPr>
              <a:t>　開催場所：</a:t>
            </a:r>
            <a:r>
              <a:rPr lang="ja-JP" altLang="en-US" sz="2000" dirty="0">
                <a:latin typeface="+mn-ea"/>
              </a:rPr>
              <a:t>わかば定期巡回かすみがせき北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1942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4.</a:t>
            </a:r>
            <a:r>
              <a:rPr kumimoji="1" lang="ja-JP" altLang="en-US" sz="3600" dirty="0"/>
              <a:t>その他　意見交換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83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73FB2-028C-4B9F-90AC-53F487C4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225"/>
          </a:xfrm>
        </p:spPr>
        <p:txBody>
          <a:bodyPr/>
          <a:lstStyle/>
          <a:p>
            <a:r>
              <a:rPr kumimoji="1" lang="ja-JP" altLang="en-US" dirty="0"/>
              <a:t>会議次第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E8FBEE-35A9-4CD0-A35D-127F0CAC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dirty="0"/>
              <a:t>1.</a:t>
            </a:r>
            <a:r>
              <a:rPr lang="ja-JP" altLang="en-US" dirty="0"/>
              <a:t>出席者紹介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2.</a:t>
            </a:r>
            <a:r>
              <a:rPr kumimoji="1" lang="ja-JP" altLang="en-US" dirty="0"/>
              <a:t>活動状況報告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●サービスの概要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（利用者数、介護度の推移等）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3.</a:t>
            </a:r>
            <a:r>
              <a:rPr lang="ja-JP" altLang="en-US" dirty="0"/>
              <a:t>サービスの質の向上に係る事項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●職員体制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●職員研修計画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●事故・ヒヤリ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●定期巡回に於ける訪問看護の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役割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4.</a:t>
            </a:r>
            <a:r>
              <a:rPr lang="ja-JP" altLang="en-US" dirty="0"/>
              <a:t>その他、意見交換</a:t>
            </a:r>
            <a:endParaRPr lang="en-US" altLang="ja-JP" dirty="0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91CEBBF-92E0-4F33-B01E-AAC9EEF9C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52590"/>
              </p:ext>
            </p:extLst>
          </p:nvPr>
        </p:nvGraphicFramePr>
        <p:xfrm>
          <a:off x="6264166" y="1409350"/>
          <a:ext cx="5818776" cy="3663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103">
                  <a:extLst>
                    <a:ext uri="{9D8B030D-6E8A-4147-A177-3AD203B41FA5}">
                      <a16:colId xmlns:a16="http://schemas.microsoft.com/office/drawing/2014/main" val="49568818"/>
                    </a:ext>
                  </a:extLst>
                </a:gridCol>
                <a:gridCol w="1764949">
                  <a:extLst>
                    <a:ext uri="{9D8B030D-6E8A-4147-A177-3AD203B41FA5}">
                      <a16:colId xmlns:a16="http://schemas.microsoft.com/office/drawing/2014/main" val="1716995346"/>
                    </a:ext>
                  </a:extLst>
                </a:gridCol>
                <a:gridCol w="2386724">
                  <a:extLst>
                    <a:ext uri="{9D8B030D-6E8A-4147-A177-3AD203B41FA5}">
                      <a16:colId xmlns:a16="http://schemas.microsoft.com/office/drawing/2014/main" val="1402920898"/>
                    </a:ext>
                  </a:extLst>
                </a:gridCol>
              </a:tblGrid>
              <a:tr h="3779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出席者氏名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構成区分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職名等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113499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草薙　由子様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地域住民代表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民生委員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05575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川邊　富子様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地域住民代表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民生委員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414323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佐々木洋子様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地域住民代表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地域包括支援センターにし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995638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金子　由隆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/>
                        <a:t>執行役員</a:t>
                      </a:r>
                      <a:endParaRPr kumimoji="1" lang="en-US" altLang="ja-JP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341833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西川　真幸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当事業所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管理者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056598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074277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27237"/>
                  </a:ext>
                </a:extLst>
              </a:tr>
              <a:tr h="37795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929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0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活動状況報告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・利用者の介護度の推移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E3462CAA-937B-4A32-A0CB-7E3C41D25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46886"/>
              </p:ext>
            </p:extLst>
          </p:nvPr>
        </p:nvGraphicFramePr>
        <p:xfrm>
          <a:off x="1578995" y="2590410"/>
          <a:ext cx="8113644" cy="2605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7116">
                  <a:extLst>
                    <a:ext uri="{9D8B030D-6E8A-4147-A177-3AD203B41FA5}">
                      <a16:colId xmlns:a16="http://schemas.microsoft.com/office/drawing/2014/main" val="62026743"/>
                    </a:ext>
                  </a:extLst>
                </a:gridCol>
                <a:gridCol w="1207432">
                  <a:extLst>
                    <a:ext uri="{9D8B030D-6E8A-4147-A177-3AD203B41FA5}">
                      <a16:colId xmlns:a16="http://schemas.microsoft.com/office/drawing/2014/main" val="4256292703"/>
                    </a:ext>
                  </a:extLst>
                </a:gridCol>
                <a:gridCol w="1352274">
                  <a:extLst>
                    <a:ext uri="{9D8B030D-6E8A-4147-A177-3AD203B41FA5}">
                      <a16:colId xmlns:a16="http://schemas.microsoft.com/office/drawing/2014/main" val="1109332689"/>
                    </a:ext>
                  </a:extLst>
                </a:gridCol>
                <a:gridCol w="1352274">
                  <a:extLst>
                    <a:ext uri="{9D8B030D-6E8A-4147-A177-3AD203B41FA5}">
                      <a16:colId xmlns:a16="http://schemas.microsoft.com/office/drawing/2014/main" val="139518868"/>
                    </a:ext>
                  </a:extLst>
                </a:gridCol>
                <a:gridCol w="1352274">
                  <a:extLst>
                    <a:ext uri="{9D8B030D-6E8A-4147-A177-3AD203B41FA5}">
                      <a16:colId xmlns:a16="http://schemas.microsoft.com/office/drawing/2014/main" val="3717912776"/>
                    </a:ext>
                  </a:extLst>
                </a:gridCol>
                <a:gridCol w="1352274">
                  <a:extLst>
                    <a:ext uri="{9D8B030D-6E8A-4147-A177-3AD203B41FA5}">
                      <a16:colId xmlns:a16="http://schemas.microsoft.com/office/drawing/2014/main" val="1849441925"/>
                    </a:ext>
                  </a:extLst>
                </a:gridCol>
              </a:tblGrid>
              <a:tr h="37214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要介護</a:t>
                      </a:r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要介護</a:t>
                      </a:r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要介護</a:t>
                      </a:r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要介護</a:t>
                      </a:r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要介護</a:t>
                      </a:r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61143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　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7</a:t>
                      </a:r>
                      <a:r>
                        <a:rPr kumimoji="1" lang="ja-JP" altLang="en-US" dirty="0"/>
                        <a:t>月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０名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267615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8</a:t>
                      </a:r>
                      <a:r>
                        <a:rPr kumimoji="1" lang="ja-JP" altLang="en-US" dirty="0"/>
                        <a:t>月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850058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０名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796867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０名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 2 </a:t>
                      </a:r>
                      <a:r>
                        <a:rPr kumimoji="1" lang="ja-JP" altLang="en-US" dirty="0"/>
                        <a:t>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024423"/>
                  </a:ext>
                </a:extLst>
              </a:tr>
              <a:tr h="37214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R6</a:t>
                      </a:r>
                      <a:r>
                        <a:rPr kumimoji="1" lang="ja-JP" altLang="en-US" dirty="0"/>
                        <a:t>年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２名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 </a:t>
                      </a:r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 </a:t>
                      </a:r>
                      <a:r>
                        <a:rPr kumimoji="1" lang="ja-JP" altLang="en-US" dirty="0"/>
                        <a:t>０名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１名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46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92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</a:t>
            </a:r>
            <a:r>
              <a:rPr kumimoji="1" lang="ja-JP" altLang="en-US" dirty="0"/>
              <a:t>活動状況報告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・介護度別のサービス内容について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10DB0C7-5FAA-44E5-82E0-92840CABA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82854"/>
              </p:ext>
            </p:extLst>
          </p:nvPr>
        </p:nvGraphicFramePr>
        <p:xfrm>
          <a:off x="1422098" y="2722831"/>
          <a:ext cx="9009163" cy="316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218">
                  <a:extLst>
                    <a:ext uri="{9D8B030D-6E8A-4147-A177-3AD203B41FA5}">
                      <a16:colId xmlns:a16="http://schemas.microsoft.com/office/drawing/2014/main" val="2609073922"/>
                    </a:ext>
                  </a:extLst>
                </a:gridCol>
                <a:gridCol w="7564945">
                  <a:extLst>
                    <a:ext uri="{9D8B030D-6E8A-4147-A177-3AD203B41FA5}">
                      <a16:colId xmlns:a16="http://schemas.microsoft.com/office/drawing/2014/main" val="3255798664"/>
                    </a:ext>
                  </a:extLst>
                </a:gridCol>
              </a:tblGrid>
              <a:tr h="472171">
                <a:tc>
                  <a:txBody>
                    <a:bodyPr/>
                    <a:lstStyle/>
                    <a:p>
                      <a:r>
                        <a:rPr kumimoji="1" lang="ja-JP" altLang="en-US" sz="2400" b="0" dirty="0"/>
                        <a:t>要介護</a:t>
                      </a:r>
                      <a:r>
                        <a:rPr kumimoji="1" lang="en-US" altLang="ja-JP" sz="24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/>
                        <a:t>安否確認・服薬管理・掃除・買い物・戸締り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132513"/>
                  </a:ext>
                </a:extLst>
              </a:tr>
              <a:tr h="849907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要介護</a:t>
                      </a:r>
                      <a:r>
                        <a:rPr kumimoji="1" lang="en-US" altLang="ja-JP" sz="2400" dirty="0"/>
                        <a:t>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安否確認・服薬管理・掃除・買い物・入浴見守り（介助）・調理・戸締り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161298"/>
                  </a:ext>
                </a:extLst>
              </a:tr>
              <a:tr h="89995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要介護</a:t>
                      </a:r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安否確認・服薬介助・戸締り・食事の提供</a:t>
                      </a:r>
                      <a:r>
                        <a:rPr kumimoji="1" lang="en-US" altLang="ja-JP" sz="2400" dirty="0"/>
                        <a:t>(</a:t>
                      </a:r>
                      <a:r>
                        <a:rPr kumimoji="1" lang="ja-JP" altLang="en-US" sz="2400" dirty="0"/>
                        <a:t>介助</a:t>
                      </a:r>
                      <a:r>
                        <a:rPr kumimoji="1" lang="en-US" altLang="ja-JP" sz="2400" dirty="0"/>
                        <a:t>)</a:t>
                      </a:r>
                      <a:r>
                        <a:rPr kumimoji="1" lang="ja-JP" altLang="en-US" sz="2400" dirty="0"/>
                        <a:t>　　掃除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406387"/>
                  </a:ext>
                </a:extLst>
              </a:tr>
              <a:tr h="47217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要介護</a:t>
                      </a:r>
                      <a:r>
                        <a:rPr kumimoji="1" lang="en-US" altLang="ja-JP" sz="2400" dirty="0"/>
                        <a:t>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排泄介助・口腔ケア・体位交換・戸締り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332464"/>
                  </a:ext>
                </a:extLst>
              </a:tr>
              <a:tr h="472171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要介護</a:t>
                      </a:r>
                      <a:r>
                        <a:rPr kumimoji="1" lang="en-US" altLang="ja-JP" sz="2400" dirty="0"/>
                        <a:t>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/>
                        <a:t>排泄介助・食事介助・戸締り</a:t>
                      </a:r>
                      <a:endParaRPr kumimoji="1" lang="en-US" altLang="ja-JP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969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19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3.</a:t>
            </a:r>
            <a:r>
              <a:rPr kumimoji="1" lang="ja-JP" altLang="en-US" sz="3600" dirty="0"/>
              <a:t>サービスの質の向上に係る事項（職員体制）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・職員体制（Ｒ</a:t>
            </a:r>
            <a:r>
              <a:rPr kumimoji="1" lang="en-US" altLang="ja-JP" dirty="0"/>
              <a:t>6</a:t>
            </a:r>
            <a:r>
              <a:rPr lang="en-US" altLang="ja-JP" dirty="0"/>
              <a:t>.11</a:t>
            </a:r>
            <a:r>
              <a:rPr lang="ja-JP" altLang="en-US" dirty="0"/>
              <a:t>月現在）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管理者：介護福祉士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オペレーター：</a:t>
            </a:r>
            <a:r>
              <a:rPr lang="en-US" altLang="ja-JP" dirty="0"/>
              <a:t>3</a:t>
            </a:r>
            <a:r>
              <a:rPr lang="ja-JP" altLang="en-US" dirty="0"/>
              <a:t>名（介護福祉士）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計画作成責任者：</a:t>
            </a:r>
            <a:r>
              <a:rPr lang="en-US" altLang="ja-JP" dirty="0"/>
              <a:t>2</a:t>
            </a:r>
            <a:r>
              <a:rPr lang="ja-JP" altLang="en-US" dirty="0"/>
              <a:t>名（介護福祉士）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定期・随時訪問介護員：</a:t>
            </a:r>
            <a:r>
              <a:rPr lang="en-US" altLang="ja-JP" dirty="0"/>
              <a:t>4</a:t>
            </a:r>
            <a:r>
              <a:rPr lang="ja-JP" altLang="en-US" dirty="0"/>
              <a:t>名（介護福祉士</a:t>
            </a:r>
            <a:r>
              <a:rPr lang="en-US" altLang="ja-JP" dirty="0"/>
              <a:t>3</a:t>
            </a:r>
            <a:r>
              <a:rPr lang="ja-JP" altLang="en-US" dirty="0"/>
              <a:t>名　他</a:t>
            </a:r>
            <a:r>
              <a:rPr lang="en-US" altLang="ja-JP" dirty="0"/>
              <a:t>1</a:t>
            </a:r>
            <a:r>
              <a:rPr lang="ja-JP" altLang="en-US" dirty="0"/>
              <a:t>名）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451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3.</a:t>
            </a:r>
            <a:r>
              <a:rPr kumimoji="1" lang="ja-JP" altLang="en-US" sz="3600" dirty="0"/>
              <a:t>サービスの質の向上に係る事項（研修計画）</a:t>
            </a: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B6701CE3-AC12-4E46-95DE-CA6B80613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384857"/>
              </p:ext>
            </p:extLst>
          </p:nvPr>
        </p:nvGraphicFramePr>
        <p:xfrm>
          <a:off x="565468" y="1848504"/>
          <a:ext cx="10682539" cy="4434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976">
                  <a:extLst>
                    <a:ext uri="{9D8B030D-6E8A-4147-A177-3AD203B41FA5}">
                      <a16:colId xmlns:a16="http://schemas.microsoft.com/office/drawing/2014/main" val="846866655"/>
                    </a:ext>
                  </a:extLst>
                </a:gridCol>
                <a:gridCol w="8673563">
                  <a:extLst>
                    <a:ext uri="{9D8B030D-6E8A-4147-A177-3AD203B41FA5}">
                      <a16:colId xmlns:a16="http://schemas.microsoft.com/office/drawing/2014/main" val="1566285176"/>
                    </a:ext>
                  </a:extLst>
                </a:gridCol>
              </a:tblGrid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開催月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研修内容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28286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 R6.5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接遇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352399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Ｒ</a:t>
                      </a:r>
                      <a:r>
                        <a:rPr kumimoji="1" lang="en-US" altLang="ja-JP" dirty="0"/>
                        <a:t>6.6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感染症・食中毒および蔓延防止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329388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Ｒ</a:t>
                      </a:r>
                      <a:r>
                        <a:rPr kumimoji="1" lang="en-US" altLang="ja-JP" dirty="0"/>
                        <a:t>6.7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認知症及び認知症のケアについて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74310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Ｒ</a:t>
                      </a:r>
                      <a:r>
                        <a:rPr kumimoji="1" lang="en-US" altLang="ja-JP" dirty="0"/>
                        <a:t>6.8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高齢者虐待防止関連法及び虐待防止倫理及び法令厳守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108501"/>
                  </a:ext>
                </a:extLst>
              </a:tr>
              <a:tr h="39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Ｒ</a:t>
                      </a:r>
                      <a:r>
                        <a:rPr kumimoji="1" lang="en-US" altLang="ja-JP" dirty="0"/>
                        <a:t>6.9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リスクマネジメント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570615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Ｒ</a:t>
                      </a:r>
                      <a:r>
                        <a:rPr kumimoji="1" lang="en-US" altLang="ja-JP" dirty="0"/>
                        <a:t>6.10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医療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54132"/>
                  </a:ext>
                </a:extLst>
              </a:tr>
              <a:tr h="3526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R6.11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緊急時の対応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13605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R6.12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非常災害　</a:t>
                      </a:r>
                      <a:r>
                        <a:rPr kumimoji="1" lang="en-US" altLang="ja-JP" dirty="0"/>
                        <a:t>BCP</a:t>
                      </a:r>
                      <a:r>
                        <a:rPr kumimoji="1" lang="ja-JP" altLang="en-US" dirty="0"/>
                        <a:t>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205576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R7.1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ターミナルケアについて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293438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介護記録の書き方　プライバシー保護の取り組み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798949"/>
                  </a:ext>
                </a:extLst>
              </a:tr>
              <a:tr h="3296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R7.3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精神的ケア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79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74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/>
              <a:t>3.</a:t>
            </a:r>
            <a:r>
              <a:rPr kumimoji="1" lang="ja-JP" altLang="en-US" sz="3200" dirty="0"/>
              <a:t>サービスの質の向上に係る事項（事故・ヒヤリ）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事故分析（</a:t>
            </a:r>
            <a:r>
              <a:rPr lang="en-US" altLang="ja-JP" sz="2400" dirty="0"/>
              <a:t>R6.4</a:t>
            </a:r>
            <a:r>
              <a:rPr lang="ja-JP" altLang="en-US" sz="2400" dirty="0"/>
              <a:t>～　</a:t>
            </a:r>
            <a:r>
              <a:rPr lang="en-US" altLang="ja-JP" sz="2400" dirty="0"/>
              <a:t>R6.10</a:t>
            </a:r>
            <a:r>
              <a:rPr lang="ja-JP" altLang="en-US" sz="2400" dirty="0"/>
              <a:t>　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事故・ヒヤリハット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1800" dirty="0"/>
              <a:t>・今後の課題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お客様の</a:t>
            </a:r>
            <a:r>
              <a:rPr lang="en-US" altLang="ja-JP" sz="1800" dirty="0"/>
              <a:t>ADL</a:t>
            </a:r>
            <a:r>
              <a:rPr lang="ja-JP" altLang="en-US" sz="1800" dirty="0"/>
              <a:t>を理解し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次に起こるかもしれない行動を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想定した介助を行なう。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endParaRPr lang="en-US" altLang="ja-JP" sz="18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BB02208-D6C7-4325-96A5-0798104DB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93223"/>
              </p:ext>
            </p:extLst>
          </p:nvPr>
        </p:nvGraphicFramePr>
        <p:xfrm>
          <a:off x="5672830" y="3429000"/>
          <a:ext cx="415475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7375">
                  <a:extLst>
                    <a:ext uri="{9D8B030D-6E8A-4147-A177-3AD203B41FA5}">
                      <a16:colId xmlns:a16="http://schemas.microsoft.com/office/drawing/2014/main" val="4205765376"/>
                    </a:ext>
                  </a:extLst>
                </a:gridCol>
                <a:gridCol w="2077375">
                  <a:extLst>
                    <a:ext uri="{9D8B030D-6E8A-4147-A177-3AD203B41FA5}">
                      <a16:colId xmlns:a16="http://schemas.microsoft.com/office/drawing/2014/main" val="3222343708"/>
                    </a:ext>
                  </a:extLst>
                </a:gridCol>
              </a:tblGrid>
              <a:tr h="3561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転倒・・転落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０件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963619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外傷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270981"/>
                  </a:ext>
                </a:extLst>
              </a:tr>
              <a:tr h="36414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誤嚥・誤飲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8757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誤薬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56065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紛失・破損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362616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その他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０件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291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44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3.</a:t>
            </a:r>
            <a:r>
              <a:rPr kumimoji="1" lang="ja-JP" altLang="en-US" sz="3600" dirty="0"/>
              <a:t>サービスの質の向上に係る事項（訪問看護）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1078"/>
            <a:ext cx="10515600" cy="4040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・定期巡回に於ける訪問看護の役割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連携型：定期訪問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体調管理・服薬管理・バイタル測定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アセスメント・評価⇒訪問介護に伝達（必要時ミーティング）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緊急時の訪問：利用者の体調不良時はオンコールにて随時訪問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6565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86EC1-9906-48C8-8C70-4E5DDAC2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4.</a:t>
            </a:r>
            <a:r>
              <a:rPr kumimoji="1" lang="ja-JP" altLang="en-US" sz="3600" dirty="0"/>
              <a:t>その他　事例紹介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18B4C8-C6B1-435F-ABC0-CC72C9FD8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M</a:t>
            </a:r>
            <a:r>
              <a:rPr lang="ja-JP" altLang="en-US" dirty="0"/>
              <a:t>様　　女性　</a:t>
            </a:r>
            <a:r>
              <a:rPr lang="en-US" altLang="ja-JP" dirty="0"/>
              <a:t>79</a:t>
            </a:r>
            <a:r>
              <a:rPr lang="ja-JP" altLang="en-US" dirty="0"/>
              <a:t>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独居　要介護　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長男様が市外在住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デイサービス、土、日曜日以外　朝・昼・夕　３回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安否確認　服薬確認　食事・水分摂取量の確認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必要時調理・洗濯・掃除・買い物・ゴミ出し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胃潰瘍にて入院されていたが退院後歩行が不安定なため、元の生活が出来るように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支援をして欲しいとの事で</a:t>
            </a:r>
            <a:r>
              <a:rPr lang="en-US" altLang="ja-JP" dirty="0"/>
              <a:t>7</a:t>
            </a:r>
            <a:r>
              <a:rPr lang="ja-JP" altLang="en-US"/>
              <a:t>月から定期</a:t>
            </a:r>
            <a:r>
              <a:rPr lang="ja-JP" altLang="en-US" dirty="0"/>
              <a:t>巡回利用されています。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定期巡回利用していく中でご自身で行えることが増え、入院前の生活が出来るようになり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10</a:t>
            </a:r>
            <a:r>
              <a:rPr lang="ja-JP" altLang="en-US" dirty="0"/>
              <a:t>月末で一旦サービス終了しています。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91337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4824</TotalTime>
  <Words>788</Words>
  <Application>Microsoft Office PowerPoint</Application>
  <PresentationFormat>ワイド画面</PresentationFormat>
  <Paragraphs>192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Office テーマ</vt:lpstr>
      <vt:lpstr>介護・医療連携推進会議</vt:lpstr>
      <vt:lpstr>会議次第</vt:lpstr>
      <vt:lpstr>2.活動状況報告</vt:lpstr>
      <vt:lpstr>2.活動状況報告</vt:lpstr>
      <vt:lpstr>3.サービスの質の向上に係る事項（職員体制）</vt:lpstr>
      <vt:lpstr>3.サービスの質の向上に係る事項（研修計画）</vt:lpstr>
      <vt:lpstr>3.サービスの質の向上に係る事項（事故・ヒヤリ）</vt:lpstr>
      <vt:lpstr>3.サービスの質の向上に係る事項（訪問看護）</vt:lpstr>
      <vt:lpstr>4.その他　事例紹介</vt:lpstr>
      <vt:lpstr>4.その他　意見交換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介護・医療連携推進会議</dc:title>
  <dc:creator>LIFE42</dc:creator>
  <cp:lastModifiedBy>life89</cp:lastModifiedBy>
  <cp:revision>172</cp:revision>
  <cp:lastPrinted>2024-11-24T23:26:08Z</cp:lastPrinted>
  <dcterms:created xsi:type="dcterms:W3CDTF">2019-12-05T05:44:21Z</dcterms:created>
  <dcterms:modified xsi:type="dcterms:W3CDTF">2024-11-24T23:27:12Z</dcterms:modified>
</cp:coreProperties>
</file>